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4"/>
  </p:notesMasterIdLst>
  <p:handoutMasterIdLst>
    <p:handoutMasterId r:id="rId5"/>
  </p:handoutMasterIdLst>
  <p:sldIdLst>
    <p:sldId id="269" r:id="rId2"/>
    <p:sldId id="27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30" autoAdjust="0"/>
  </p:normalViewPr>
  <p:slideViewPr>
    <p:cSldViewPr snapToGrid="0" showGuides="1">
      <p:cViewPr varScale="1">
        <p:scale>
          <a:sx n="111" d="100"/>
          <a:sy n="111" d="100"/>
        </p:scale>
        <p:origin x="456" y="114"/>
      </p:cViewPr>
      <p:guideLst>
        <p:guide orient="horz" pos="936"/>
        <p:guide orient="horz" pos="391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27-01-2022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27-01-2022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7978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008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 smtClean="0"/>
              <a:t> </a:t>
            </a:r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ikonet</a:t>
            </a:r>
            <a:r>
              <a:rPr lang="en-GB" dirty="0" smtClean="0"/>
              <a:t>, </a:t>
            </a:r>
            <a:r>
              <a:rPr lang="en-GB" dirty="0" err="1" smtClean="0"/>
              <a:t>hvis</a:t>
            </a:r>
            <a:r>
              <a:rPr lang="en-GB" dirty="0" smtClean="0"/>
              <a:t> du </a:t>
            </a:r>
            <a:r>
              <a:rPr lang="en-GB" dirty="0" err="1" smtClean="0"/>
              <a:t>vil</a:t>
            </a:r>
            <a:r>
              <a:rPr lang="en-GB" dirty="0" smtClean="0"/>
              <a:t> </a:t>
            </a:r>
            <a:r>
              <a:rPr lang="en-GB" dirty="0" err="1" smtClean="0"/>
              <a:t>udskifte</a:t>
            </a:r>
            <a:r>
              <a:rPr lang="en-GB" dirty="0" smtClean="0"/>
              <a:t> </a:t>
            </a:r>
            <a:r>
              <a:rPr lang="en-GB" dirty="0" err="1" smtClean="0"/>
              <a:t>billedet</a:t>
            </a:r>
            <a:endParaRPr lang="en-GB" dirty="0"/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 err="1" smtClean="0"/>
              <a:t>Navn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oplægsholder</a:t>
            </a:r>
            <a:r>
              <a:rPr lang="en-GB" dirty="0" smtClean="0"/>
              <a:t>, KU-</a:t>
            </a:r>
            <a:r>
              <a:rPr lang="en-GB" dirty="0" err="1" smtClean="0"/>
              <a:t>enhed</a:t>
            </a:r>
            <a:r>
              <a:rPr lang="en-GB" dirty="0" smtClean="0"/>
              <a:t>, </a:t>
            </a:r>
            <a:r>
              <a:rPr lang="en-GB" dirty="0" err="1" smtClean="0"/>
              <a:t>sted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dato</a:t>
            </a:r>
            <a:endParaRPr lang="en-GB" dirty="0"/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undertitel</a:t>
            </a:r>
            <a:endParaRPr lang="en-GB" dirty="0"/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ikonet</a:t>
            </a:r>
            <a:r>
              <a:rPr lang="en-GB" dirty="0" smtClean="0"/>
              <a:t>, </a:t>
            </a:r>
            <a:r>
              <a:rPr lang="en-GB" dirty="0" err="1" smtClean="0"/>
              <a:t>hvis</a:t>
            </a:r>
            <a:r>
              <a:rPr lang="en-GB" dirty="0" smtClean="0"/>
              <a:t> du </a:t>
            </a:r>
            <a:r>
              <a:rPr lang="en-GB" dirty="0" err="1" smtClean="0"/>
              <a:t>vil</a:t>
            </a:r>
            <a:r>
              <a:rPr lang="en-GB" dirty="0" smtClean="0"/>
              <a:t> </a:t>
            </a:r>
            <a:r>
              <a:rPr lang="en-GB" dirty="0" err="1" smtClean="0"/>
              <a:t>udskifte</a:t>
            </a:r>
            <a:r>
              <a:rPr lang="en-GB" dirty="0" smtClean="0"/>
              <a:t> </a:t>
            </a:r>
            <a:r>
              <a:rPr lang="en-GB" dirty="0" err="1" smtClean="0"/>
              <a:t>billedet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overskrift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ikonet</a:t>
            </a:r>
            <a:r>
              <a:rPr lang="en-GB" dirty="0" smtClean="0"/>
              <a:t>, </a:t>
            </a:r>
            <a:r>
              <a:rPr lang="en-GB" dirty="0" err="1" smtClean="0"/>
              <a:t>hvis</a:t>
            </a:r>
            <a:r>
              <a:rPr lang="en-GB" dirty="0" smtClean="0"/>
              <a:t> du </a:t>
            </a:r>
            <a:r>
              <a:rPr lang="en-GB" dirty="0" err="1" smtClean="0"/>
              <a:t>vil</a:t>
            </a:r>
            <a:r>
              <a:rPr lang="en-GB" dirty="0" smtClean="0"/>
              <a:t> </a:t>
            </a:r>
            <a:r>
              <a:rPr lang="en-GB" dirty="0" err="1" smtClean="0"/>
              <a:t>udskifte</a:t>
            </a:r>
            <a:r>
              <a:rPr lang="en-GB" dirty="0" smtClean="0"/>
              <a:t> </a:t>
            </a:r>
            <a:r>
              <a:rPr lang="en-GB" dirty="0" err="1" smtClean="0"/>
              <a:t>billedet</a:t>
            </a:r>
            <a:r>
              <a:rPr lang="en-GB" dirty="0" smtClean="0"/>
              <a:t>  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ikonet</a:t>
            </a:r>
            <a:r>
              <a:rPr lang="en-GB" dirty="0" smtClean="0"/>
              <a:t>, </a:t>
            </a:r>
            <a:r>
              <a:rPr lang="en-GB" dirty="0" err="1" smtClean="0"/>
              <a:t>hvis</a:t>
            </a:r>
            <a:r>
              <a:rPr lang="en-GB" dirty="0" smtClean="0"/>
              <a:t> du </a:t>
            </a:r>
            <a:r>
              <a:rPr lang="en-GB" dirty="0" err="1" smtClean="0"/>
              <a:t>vil</a:t>
            </a:r>
            <a:r>
              <a:rPr lang="en-GB" dirty="0" smtClean="0"/>
              <a:t> </a:t>
            </a:r>
            <a:r>
              <a:rPr lang="en-GB" dirty="0" err="1" smtClean="0"/>
              <a:t>udskifte</a:t>
            </a:r>
            <a:r>
              <a:rPr lang="en-GB" dirty="0" smtClean="0"/>
              <a:t> </a:t>
            </a:r>
            <a:r>
              <a:rPr lang="en-GB" dirty="0" err="1" smtClean="0"/>
              <a:t>billedet</a:t>
            </a:r>
            <a:r>
              <a:rPr lang="en-GB" dirty="0" smtClean="0"/>
              <a:t>  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r>
              <a:rPr lang="en-GB" sz="2400" spc="100" dirty="0" smtClean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en-GB" sz="2400" spc="100" dirty="0" smtClean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ikonet</a:t>
            </a:r>
            <a:r>
              <a:rPr lang="en-GB" dirty="0" smtClean="0"/>
              <a:t>, </a:t>
            </a:r>
            <a:r>
              <a:rPr lang="en-GB" dirty="0" err="1" smtClean="0"/>
              <a:t>hvis</a:t>
            </a:r>
            <a:r>
              <a:rPr lang="en-GB" dirty="0" smtClean="0"/>
              <a:t> du </a:t>
            </a:r>
            <a:r>
              <a:rPr lang="en-GB" dirty="0" err="1" smtClean="0"/>
              <a:t>vil</a:t>
            </a:r>
            <a:r>
              <a:rPr lang="en-GB" dirty="0" smtClean="0"/>
              <a:t> </a:t>
            </a:r>
            <a:r>
              <a:rPr lang="en-GB" dirty="0" err="1" smtClean="0"/>
              <a:t>udskifte</a:t>
            </a:r>
            <a:r>
              <a:rPr lang="en-GB" dirty="0" smtClean="0"/>
              <a:t> </a:t>
            </a:r>
            <a:r>
              <a:rPr lang="en-GB" dirty="0" err="1" smtClean="0"/>
              <a:t>billedet</a:t>
            </a:r>
            <a:r>
              <a:rPr lang="en-GB" dirty="0" smtClean="0"/>
              <a:t>  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 smtClean="0"/>
              <a:t> </a:t>
            </a:r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ikonet</a:t>
            </a:r>
            <a:r>
              <a:rPr lang="en-GB" dirty="0" smtClean="0"/>
              <a:t>, </a:t>
            </a:r>
            <a:r>
              <a:rPr lang="en-GB" dirty="0" err="1" smtClean="0"/>
              <a:t>hvis</a:t>
            </a:r>
            <a:r>
              <a:rPr lang="en-GB" dirty="0" smtClean="0"/>
              <a:t> </a:t>
            </a:r>
            <a:br>
              <a:rPr lang="en-GB" dirty="0" smtClean="0"/>
            </a:br>
            <a:r>
              <a:rPr lang="en-GB" dirty="0" smtClean="0"/>
              <a:t>du </a:t>
            </a:r>
            <a:r>
              <a:rPr lang="en-GB" dirty="0" err="1" smtClean="0"/>
              <a:t>vil</a:t>
            </a:r>
            <a:r>
              <a:rPr lang="en-GB" dirty="0" smtClean="0"/>
              <a:t> </a:t>
            </a:r>
            <a:r>
              <a:rPr lang="en-GB" dirty="0" err="1" smtClean="0"/>
              <a:t>udskifte</a:t>
            </a:r>
            <a:r>
              <a:rPr lang="en-GB" dirty="0" smtClean="0"/>
              <a:t> </a:t>
            </a:r>
            <a:r>
              <a:rPr lang="en-GB" dirty="0" err="1" smtClean="0"/>
              <a:t>billedet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 smtClean="0">
                <a:solidFill>
                  <a:schemeClr val="bg1"/>
                </a:solidFill>
              </a:rPr>
              <a:t>”</a:t>
            </a:r>
            <a:endParaRPr lang="en-GB" sz="15000" b="1" dirty="0">
              <a:solidFill>
                <a:schemeClr val="bg1"/>
              </a:solidFill>
            </a:endParaRP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/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err="1" smtClean="0"/>
              <a:t>Navn</a:t>
            </a:r>
            <a:r>
              <a:rPr lang="en-GB" dirty="0" smtClean="0"/>
              <a:t>, </a:t>
            </a:r>
            <a:r>
              <a:rPr lang="en-GB" dirty="0" err="1" smtClean="0"/>
              <a:t>kilde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overskrift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overskrift</a:t>
            </a:r>
            <a:endParaRPr lang="en-GB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 smtClean="0"/>
              <a:t> </a:t>
            </a:r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ikonet</a:t>
            </a:r>
            <a:r>
              <a:rPr lang="en-GB" dirty="0" smtClean="0"/>
              <a:t>, </a:t>
            </a:r>
            <a:r>
              <a:rPr lang="en-GB" dirty="0" err="1" smtClean="0"/>
              <a:t>hvis</a:t>
            </a:r>
            <a:r>
              <a:rPr lang="en-GB" dirty="0" smtClean="0"/>
              <a:t> du </a:t>
            </a:r>
            <a:r>
              <a:rPr lang="en-GB" dirty="0" err="1" smtClean="0"/>
              <a:t>vil</a:t>
            </a:r>
            <a:r>
              <a:rPr lang="en-GB" dirty="0" smtClean="0"/>
              <a:t> </a:t>
            </a:r>
            <a:r>
              <a:rPr lang="en-GB" dirty="0" err="1" smtClean="0"/>
              <a:t>udskifte</a:t>
            </a:r>
            <a:r>
              <a:rPr lang="en-GB" dirty="0" smtClean="0"/>
              <a:t> </a:t>
            </a:r>
            <a:r>
              <a:rPr lang="en-GB" dirty="0" err="1" smtClean="0"/>
              <a:t>billedet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 err="1" smtClean="0"/>
              <a:t>Navn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oplægsholder</a:t>
            </a:r>
            <a:r>
              <a:rPr lang="en-GB" dirty="0" smtClean="0"/>
              <a:t>, KU-</a:t>
            </a:r>
            <a:r>
              <a:rPr lang="en-GB" dirty="0" err="1" smtClean="0"/>
              <a:t>enhed</a:t>
            </a:r>
            <a:r>
              <a:rPr lang="en-GB" dirty="0" smtClean="0"/>
              <a:t>, </a:t>
            </a:r>
            <a:r>
              <a:rPr lang="en-GB" dirty="0" err="1" smtClean="0"/>
              <a:t>sted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dato</a:t>
            </a: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 err="1" smtClean="0">
                <a:solidFill>
                  <a:schemeClr val="tx1"/>
                </a:solidFill>
              </a:rPr>
              <a:t>Brugerguide</a:t>
            </a:r>
            <a:r>
              <a:rPr lang="en-GB" baseline="0" dirty="0" smtClean="0">
                <a:solidFill>
                  <a:schemeClr val="tx1"/>
                </a:solidFill>
              </a:rPr>
              <a:t> </a:t>
            </a:r>
            <a:r>
              <a:rPr lang="en-GB" sz="1800" baseline="0" dirty="0" smtClean="0">
                <a:solidFill>
                  <a:schemeClr val="tx1"/>
                </a:solidFill>
              </a:rPr>
              <a:t>– </a:t>
            </a:r>
            <a:r>
              <a:rPr lang="en-GB" sz="1800" dirty="0" err="1" smtClean="0">
                <a:solidFill>
                  <a:schemeClr val="tx1"/>
                </a:solidFill>
              </a:rPr>
              <a:t>Slet</a:t>
            </a:r>
            <a:r>
              <a:rPr lang="en-GB" sz="1800" dirty="0" smtClean="0">
                <a:solidFill>
                  <a:schemeClr val="tx1"/>
                </a:solidFill>
              </a:rPr>
              <a:t>, </a:t>
            </a:r>
            <a:r>
              <a:rPr lang="en-GB" sz="1800" dirty="0" err="1" smtClean="0">
                <a:solidFill>
                  <a:schemeClr val="tx1"/>
                </a:solidFill>
              </a:rPr>
              <a:t>før</a:t>
            </a:r>
            <a:r>
              <a:rPr lang="en-GB" sz="1800" dirty="0" smtClean="0">
                <a:solidFill>
                  <a:schemeClr val="tx1"/>
                </a:solidFill>
              </a:rPr>
              <a:t> du </a:t>
            </a:r>
            <a:r>
              <a:rPr lang="en-GB" sz="1800" dirty="0" err="1" smtClean="0">
                <a:solidFill>
                  <a:schemeClr val="tx1"/>
                </a:solidFill>
              </a:rPr>
              <a:t>færdiggør</a:t>
            </a:r>
            <a:r>
              <a:rPr lang="en-GB" sz="1800" dirty="0" smtClean="0">
                <a:solidFill>
                  <a:schemeClr val="tx1"/>
                </a:solidFill>
              </a:rPr>
              <a:t> din</a:t>
            </a:r>
            <a:r>
              <a:rPr lang="en-GB" sz="1800" baseline="0" dirty="0" smtClean="0">
                <a:solidFill>
                  <a:schemeClr val="tx1"/>
                </a:solidFill>
              </a:rPr>
              <a:t> </a:t>
            </a:r>
            <a:r>
              <a:rPr lang="en-GB" sz="1800" dirty="0" err="1" smtClean="0">
                <a:solidFill>
                  <a:schemeClr val="tx1"/>
                </a:solidFill>
              </a:rPr>
              <a:t>præsentation</a:t>
            </a: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en-GB" sz="10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du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åbner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PowerPoint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din KU-pc,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åbner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skabelon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4:3-format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og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med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dansk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du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klikker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KU-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fanen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værktøjslinjen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kan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du via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knappen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”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Skabelon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”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mellem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skabeloner</a:t>
            </a:r>
            <a:endParaRPr lang="en-GB" sz="800" dirty="0" smtClean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henholdsvis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dansk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og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engelsk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formaterne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4:3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og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”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fuld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”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eller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”tom” version (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den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fulde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version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ser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du et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eksempel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hver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diastype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venstrespalten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demopræsentation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med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indsat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tekst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engelsk</a:t>
            </a:r>
            <a:endParaRPr lang="en-GB" sz="800" dirty="0" smtClean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du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bruger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”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fuld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” version,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skal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du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slette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dias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du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ikke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vil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bruge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b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brugere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m.fl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kan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hente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PowerPoint-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skabelonerne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</a:t>
            </a:r>
            <a:r>
              <a:rPr lang="en-GB" sz="800" baseline="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smtClean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en-GB" sz="800" dirty="0" smtClean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en-GB" sz="800" dirty="0" err="1" smtClean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</a:t>
            </a:r>
            <a:r>
              <a:rPr lang="en-GB" sz="800" dirty="0" smtClean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/</a:t>
            </a:r>
            <a:r>
              <a:rPr lang="en-GB" sz="800" dirty="0" err="1" smtClean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powerpoint</a:t>
            </a:r>
            <a:r>
              <a:rPr lang="en-GB" sz="800" dirty="0" smtClean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/</a:t>
            </a:r>
            <a:br>
              <a:rPr lang="en-GB" sz="800" dirty="0" smtClean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en-GB" sz="800" dirty="0" err="1" smtClean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</a:t>
            </a:r>
            <a:r>
              <a:rPr lang="en-GB" sz="800" dirty="0" smtClean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576655" y="4237555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</a:t>
            </a:r>
            <a:r>
              <a:rPr lang="en-GB" sz="800" b="1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topmenuen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</a:t>
            </a:r>
            <a:r>
              <a:rPr lang="en-GB" sz="800" b="1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og</a:t>
            </a:r>
            <a:r>
              <a:rPr lang="en-GB" sz="800" b="1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Sidefod</a:t>
            </a:r>
            <a:endParaRPr lang="en-GB" sz="800" b="1" dirty="0" smtClean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felterne</a:t>
            </a:r>
            <a:endParaRPr lang="en-GB" sz="800" dirty="0" smtClean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en-GB" sz="800" b="1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</a:t>
            </a:r>
            <a:r>
              <a:rPr lang="en-GB" sz="800" b="1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alle</a:t>
            </a:r>
            <a:r>
              <a:rPr lang="en-GB" sz="800" b="1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eller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det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kun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skal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være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enkelt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dias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placeres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højre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side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af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den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grå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dirty="0" err="1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topbjælke</a:t>
            </a:r>
            <a:r>
              <a:rPr lang="en-GB" sz="800" dirty="0" smtClean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GB" sz="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587375" y="5678667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en-GB" sz="10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en-GB" sz="10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en-GB" altLang="da-DK" sz="8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  <a:endParaRPr lang="en-GB" altLang="da-DK" sz="800" b="1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940574"/>
            <a:ext cx="395416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587038" y="2582327"/>
            <a:ext cx="1624241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en-GB" sz="10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en-GB" altLang="da-DK" sz="8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en-GB" altLang="da-DK" sz="800" b="1" baseline="0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  <a:endParaRPr lang="en-GB" altLang="da-DK" sz="80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576655" y="3571524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en-GB" sz="10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  <a:endParaRPr lang="en-GB" sz="800" b="0" noProof="1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 smtClean="0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 smtClean="0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 smtClean="0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  <a:endParaRPr lang="en-GB" sz="800" b="0" noProof="1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  <a:endParaRPr lang="en-GB" sz="800" b="0" noProof="1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en-GB" sz="8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  <a:endParaRPr lang="en-GB" sz="800" b="1" noProof="1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88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  <a:endParaRPr lang="en-GB" sz="800" b="0" noProof="1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en-GB" sz="1000" b="1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en-GB" sz="800" b="0" baseline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en-GB" sz="800" b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en-GB" sz="800" b="0" baseline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en-GB" sz="800" b="0" baseline="0" noProof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 smtClean="0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en-GB" sz="800" b="0" noProof="1" smtClean="0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en-GB" sz="800" b="0" noProof="1" smtClean="0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en-GB" sz="800" b="0" noProof="1" smtClean="0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en-GB" sz="800" b="0" noProof="1" smtClean="0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564067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en-GB" altLang="da-DK" sz="800" b="1" baseline="0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en-GB" altLang="da-DK" sz="800" baseline="0" noProof="1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231619" y="1844048"/>
            <a:ext cx="23536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404080" y="1900198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416414" y="2138150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ikonet</a:t>
            </a:r>
            <a:r>
              <a:rPr lang="en-GB" dirty="0" smtClean="0"/>
              <a:t>, </a:t>
            </a:r>
            <a:r>
              <a:rPr lang="en-GB" dirty="0" err="1" smtClean="0"/>
              <a:t>hvis</a:t>
            </a:r>
            <a:r>
              <a:rPr lang="en-GB" dirty="0" smtClean="0"/>
              <a:t> du </a:t>
            </a:r>
            <a:r>
              <a:rPr lang="en-GB" dirty="0" err="1" smtClean="0"/>
              <a:t>vil</a:t>
            </a:r>
            <a:r>
              <a:rPr lang="en-GB" dirty="0" smtClean="0"/>
              <a:t> </a:t>
            </a:r>
            <a:r>
              <a:rPr lang="en-GB" dirty="0" err="1" smtClean="0"/>
              <a:t>udskifte</a:t>
            </a:r>
            <a:r>
              <a:rPr lang="en-GB" dirty="0" smtClean="0"/>
              <a:t> </a:t>
            </a:r>
            <a:r>
              <a:rPr lang="en-GB" dirty="0" err="1" smtClean="0"/>
              <a:t>billedet</a:t>
            </a:r>
            <a:r>
              <a:rPr lang="en-GB" dirty="0" smtClean="0"/>
              <a:t>  </a:t>
            </a:r>
            <a:br>
              <a:rPr lang="en-GB" dirty="0" smtClean="0"/>
            </a:b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 err="1" smtClean="0"/>
              <a:t>Navn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oplægsholder</a:t>
            </a:r>
            <a:r>
              <a:rPr lang="en-GB" dirty="0" smtClean="0"/>
              <a:t>, KU-</a:t>
            </a:r>
            <a:r>
              <a:rPr lang="en-GB" dirty="0" err="1" smtClean="0"/>
              <a:t>enhed</a:t>
            </a:r>
            <a:r>
              <a:rPr lang="en-GB" dirty="0" smtClean="0"/>
              <a:t>, </a:t>
            </a:r>
            <a:r>
              <a:rPr lang="en-GB" dirty="0" err="1" smtClean="0"/>
              <a:t>sted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dato</a:t>
            </a:r>
            <a:endParaRPr lang="en-GB" dirty="0"/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undertitel</a:t>
            </a: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ikonet</a:t>
            </a:r>
            <a:r>
              <a:rPr lang="en-GB" dirty="0" smtClean="0"/>
              <a:t>, </a:t>
            </a:r>
            <a:r>
              <a:rPr lang="en-GB" dirty="0" err="1" smtClean="0"/>
              <a:t>hvis</a:t>
            </a:r>
            <a:r>
              <a:rPr lang="en-GB" dirty="0" smtClean="0"/>
              <a:t> du </a:t>
            </a:r>
            <a:r>
              <a:rPr lang="en-GB" dirty="0" err="1" smtClean="0"/>
              <a:t>vil</a:t>
            </a:r>
            <a:r>
              <a:rPr lang="en-GB" dirty="0" smtClean="0"/>
              <a:t> </a:t>
            </a:r>
            <a:r>
              <a:rPr lang="en-GB" dirty="0" err="1" smtClean="0"/>
              <a:t>udskifte</a:t>
            </a:r>
            <a:r>
              <a:rPr lang="en-GB" dirty="0" smtClean="0"/>
              <a:t> </a:t>
            </a:r>
            <a:r>
              <a:rPr lang="en-GB" dirty="0" err="1" smtClean="0"/>
              <a:t>billedet</a:t>
            </a:r>
            <a:r>
              <a:rPr lang="en-GB" dirty="0" smtClean="0"/>
              <a:t>  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 err="1" smtClean="0"/>
              <a:t>Navn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oplægsholder</a:t>
            </a:r>
            <a:r>
              <a:rPr lang="en-GB" dirty="0" smtClean="0"/>
              <a:t>, KU-</a:t>
            </a:r>
            <a:r>
              <a:rPr lang="en-GB" dirty="0" err="1" smtClean="0"/>
              <a:t>enhed</a:t>
            </a:r>
            <a:r>
              <a:rPr lang="en-GB" dirty="0" smtClean="0"/>
              <a:t>, </a:t>
            </a:r>
            <a:r>
              <a:rPr lang="en-GB" dirty="0" err="1" smtClean="0"/>
              <a:t>sted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dato</a:t>
            </a: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master</a:t>
            </a:r>
            <a:endParaRPr lang="en-GB" dirty="0"/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undertitel</a:t>
            </a:r>
            <a:endParaRPr lang="en-GB" dirty="0"/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 err="1" smtClean="0"/>
              <a:t>Navn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oplægsholder</a:t>
            </a:r>
            <a:r>
              <a:rPr lang="en-GB" dirty="0" smtClean="0"/>
              <a:t>, KU-</a:t>
            </a:r>
            <a:r>
              <a:rPr lang="en-GB" dirty="0" err="1" smtClean="0"/>
              <a:t>enhed</a:t>
            </a:r>
            <a:r>
              <a:rPr lang="en-GB" dirty="0" smtClean="0"/>
              <a:t>, </a:t>
            </a:r>
            <a:r>
              <a:rPr lang="en-GB" dirty="0" err="1" smtClean="0"/>
              <a:t>sted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dato</a:t>
            </a:r>
            <a:endParaRPr lang="en-GB" dirty="0"/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 err="1" smtClean="0"/>
              <a:t>Navn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oplægsholder</a:t>
            </a:r>
            <a:r>
              <a:rPr lang="en-GB" dirty="0" smtClean="0"/>
              <a:t>, KU-</a:t>
            </a:r>
            <a:r>
              <a:rPr lang="en-GB" dirty="0" err="1" smtClean="0"/>
              <a:t>enhed</a:t>
            </a:r>
            <a:r>
              <a:rPr lang="en-GB" dirty="0" smtClean="0"/>
              <a:t>, </a:t>
            </a:r>
            <a:r>
              <a:rPr lang="en-GB" dirty="0" err="1" smtClean="0"/>
              <a:t>sted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dato</a:t>
            </a: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overskrift</a:t>
            </a:r>
            <a:endParaRPr lang="en-GB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indsætte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overskrift</a:t>
            </a:r>
            <a:endParaRPr lang="en-GB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indsætte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indsætte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på</a:t>
            </a:r>
            <a:r>
              <a:rPr lang="en-GB" dirty="0" smtClean="0"/>
              <a:t> </a:t>
            </a:r>
            <a:r>
              <a:rPr lang="en-GB" dirty="0" err="1" smtClean="0"/>
              <a:t>ikonet</a:t>
            </a:r>
            <a:r>
              <a:rPr lang="en-GB" dirty="0" smtClean="0"/>
              <a:t>, </a:t>
            </a:r>
            <a:r>
              <a:rPr lang="en-GB" dirty="0" err="1" smtClean="0"/>
              <a:t>hvis</a:t>
            </a:r>
            <a:r>
              <a:rPr lang="en-GB" dirty="0" smtClean="0"/>
              <a:t> du </a:t>
            </a:r>
            <a:r>
              <a:rPr lang="en-GB" dirty="0" err="1" smtClean="0"/>
              <a:t>vil</a:t>
            </a:r>
            <a:r>
              <a:rPr lang="en-GB" dirty="0" smtClean="0"/>
              <a:t> </a:t>
            </a:r>
            <a:r>
              <a:rPr lang="en-GB" dirty="0" err="1" smtClean="0"/>
              <a:t>udskifte</a:t>
            </a:r>
            <a:r>
              <a:rPr lang="en-GB" dirty="0" smtClean="0"/>
              <a:t> </a:t>
            </a:r>
            <a:r>
              <a:rPr lang="en-GB" dirty="0" err="1" smtClean="0"/>
              <a:t>billedet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tilføje</a:t>
            </a:r>
            <a:r>
              <a:rPr lang="en-GB" dirty="0" smtClean="0"/>
              <a:t> </a:t>
            </a:r>
            <a:r>
              <a:rPr lang="en-GB" dirty="0" err="1" smtClean="0"/>
              <a:t>overskrift</a:t>
            </a:r>
            <a:endParaRPr lang="en-GB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indsætte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en-GB" smtClean="0"/>
              <a:t>27-01-2022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redigere</a:t>
            </a:r>
            <a:r>
              <a:rPr lang="en-GB" dirty="0" smtClean="0"/>
              <a:t> </a:t>
            </a:r>
            <a:r>
              <a:rPr lang="en-GB" dirty="0" err="1" smtClean="0"/>
              <a:t>i</a:t>
            </a:r>
            <a:r>
              <a:rPr lang="en-GB" dirty="0" smtClean="0"/>
              <a:t> master</a:t>
            </a:r>
            <a:endParaRPr lang="en-GB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redigere</a:t>
            </a:r>
            <a:r>
              <a:rPr lang="en-GB" dirty="0" smtClean="0"/>
              <a:t> </a:t>
            </a:r>
            <a:r>
              <a:rPr lang="en-GB" dirty="0" err="1" smtClean="0"/>
              <a:t>i</a:t>
            </a:r>
            <a:r>
              <a:rPr lang="en-GB" dirty="0" smtClean="0"/>
              <a:t> master</a:t>
            </a:r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smtClean="0"/>
              <a:t>4</a:t>
            </a:r>
          </a:p>
          <a:p>
            <a:pPr lvl="4"/>
            <a:r>
              <a:rPr lang="en-GB" dirty="0" smtClean="0"/>
              <a:t>5</a:t>
            </a:r>
          </a:p>
          <a:p>
            <a:pPr lvl="5"/>
            <a:r>
              <a:rPr lang="en-GB" dirty="0" smtClean="0"/>
              <a:t>6</a:t>
            </a:r>
          </a:p>
          <a:p>
            <a:pPr lvl="6"/>
            <a:r>
              <a:rPr lang="en-GB" dirty="0" smtClean="0"/>
              <a:t>7</a:t>
            </a:r>
          </a:p>
          <a:p>
            <a:pPr lvl="7"/>
            <a:r>
              <a:rPr lang="en-GB" dirty="0" smtClean="0"/>
              <a:t>8</a:t>
            </a:r>
          </a:p>
          <a:p>
            <a:pPr lvl="8"/>
            <a:r>
              <a:rPr lang="en-GB" dirty="0" smtClean="0"/>
              <a:t>9</a:t>
            </a:r>
            <a:endParaRPr lang="en-GB" dirty="0"/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8" y="96467"/>
            <a:ext cx="2346641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en-GB" smtClean="0"/>
              <a:t>27-01-2022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Alternate Process 2"/>
          <p:cNvSpPr/>
          <p:nvPr/>
        </p:nvSpPr>
        <p:spPr>
          <a:xfrm>
            <a:off x="5220472" y="517585"/>
            <a:ext cx="1781528" cy="366818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GeoJSON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dict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sp>
        <p:nvSpPr>
          <p:cNvPr id="4" name="Oval 3"/>
          <p:cNvSpPr/>
          <p:nvPr/>
        </p:nvSpPr>
        <p:spPr>
          <a:xfrm>
            <a:off x="6047114" y="1010964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1825061" y="1057834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833687" y="1057834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883235" y="1057834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181502" y="1264848"/>
            <a:ext cx="54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…</a:t>
            </a:r>
            <a:endParaRPr lang="en-GB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Oval 16"/>
              <p:cNvSpPr/>
              <p:nvPr/>
            </p:nvSpPr>
            <p:spPr>
              <a:xfrm>
                <a:off x="1250393" y="1190386"/>
                <a:ext cx="560717" cy="526211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17" name="Oval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0393" y="1190386"/>
                <a:ext cx="560717" cy="526211"/>
              </a:xfrm>
              <a:prstGeom prst="ellipse">
                <a:avLst/>
              </a:prstGeom>
              <a:blipFill>
                <a:blip r:embed="rId3"/>
                <a:stretch>
                  <a:fillRect l="-652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Oval 17"/>
              <p:cNvSpPr/>
              <p:nvPr/>
            </p:nvSpPr>
            <p:spPr>
              <a:xfrm>
                <a:off x="2288870" y="1194643"/>
                <a:ext cx="560717" cy="526211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𝑐𝑟𝑠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18" name="Oval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8870" y="1194643"/>
                <a:ext cx="560717" cy="526211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Connector 18"/>
          <p:cNvCxnSpPr/>
          <p:nvPr/>
        </p:nvCxnSpPr>
        <p:spPr>
          <a:xfrm flipV="1">
            <a:off x="6111236" y="113058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Alternate Process 19"/>
          <p:cNvSpPr/>
          <p:nvPr/>
        </p:nvSpPr>
        <p:spPr>
          <a:xfrm>
            <a:off x="6216876" y="1341466"/>
            <a:ext cx="1683307" cy="317794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‘features’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list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V="1">
            <a:off x="6097599" y="150036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1894069" y="1882840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885443" y="1874215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055740" y="1424737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0" name="Straight Connector 29"/>
          <p:cNvCxnSpPr/>
          <p:nvPr/>
        </p:nvCxnSpPr>
        <p:spPr>
          <a:xfrm flipV="1">
            <a:off x="2883235" y="1882840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Oval 30"/>
              <p:cNvSpPr/>
              <p:nvPr/>
            </p:nvSpPr>
            <p:spPr>
              <a:xfrm>
                <a:off x="1552165" y="2120616"/>
                <a:ext cx="288414" cy="332496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31" name="Oval 3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2165" y="2120616"/>
                <a:ext cx="288414" cy="332496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Oval 31"/>
              <p:cNvSpPr/>
              <p:nvPr/>
            </p:nvSpPr>
            <p:spPr>
              <a:xfrm>
                <a:off x="2559174" y="2127524"/>
                <a:ext cx="288414" cy="332496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32" name="Oval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9174" y="2127524"/>
                <a:ext cx="288414" cy="332496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/>
          <p:cNvSpPr txBox="1"/>
          <p:nvPr/>
        </p:nvSpPr>
        <p:spPr>
          <a:xfrm>
            <a:off x="4182485" y="2044827"/>
            <a:ext cx="54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…</a:t>
            </a:r>
            <a:endParaRPr lang="en-GB"/>
          </a:p>
        </p:txBody>
      </p:sp>
      <p:cxnSp>
        <p:nvCxnSpPr>
          <p:cNvPr id="34" name="Straight Connector 33"/>
          <p:cNvCxnSpPr/>
          <p:nvPr/>
        </p:nvCxnSpPr>
        <p:spPr>
          <a:xfrm flipV="1">
            <a:off x="6101114" y="1882840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6107496" y="1882840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10312297" y="1882840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7" name="Oval 36"/>
              <p:cNvSpPr/>
              <p:nvPr/>
            </p:nvSpPr>
            <p:spPr>
              <a:xfrm>
                <a:off x="10023883" y="2128651"/>
                <a:ext cx="288414" cy="332496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37" name="Oval 3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3883" y="2128651"/>
                <a:ext cx="288414" cy="332496"/>
              </a:xfrm>
              <a:prstGeom prst="ellipse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TextBox 37"/>
          <p:cNvSpPr txBox="1"/>
          <p:nvPr/>
        </p:nvSpPr>
        <p:spPr>
          <a:xfrm>
            <a:off x="8186562" y="2077345"/>
            <a:ext cx="54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…</a:t>
            </a:r>
            <a:endParaRPr lang="en-GB"/>
          </a:p>
        </p:txBody>
      </p:sp>
      <p:sp>
        <p:nvSpPr>
          <p:cNvPr id="40" name="Flowchart: Alternate Process 39"/>
          <p:cNvSpPr/>
          <p:nvPr/>
        </p:nvSpPr>
        <p:spPr>
          <a:xfrm>
            <a:off x="6214841" y="2139495"/>
            <a:ext cx="1683307" cy="317794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gi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dict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6050934" y="2249911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lowchart: Alternate Process 41"/>
          <p:cNvSpPr/>
          <p:nvPr/>
        </p:nvSpPr>
        <p:spPr>
          <a:xfrm>
            <a:off x="6259645" y="3104989"/>
            <a:ext cx="1403763" cy="450865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‘geometry’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dict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 flipH="1" flipV="1">
            <a:off x="6098870" y="2321163"/>
            <a:ext cx="0" cy="603192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1885443" y="2915729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6098870" y="2915729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1882846" y="290710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Oval 47"/>
              <p:cNvSpPr/>
              <p:nvPr/>
            </p:nvSpPr>
            <p:spPr>
              <a:xfrm>
                <a:off x="1254272" y="3042640"/>
                <a:ext cx="560717" cy="526211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48" name="Oval 4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4272" y="3042640"/>
                <a:ext cx="560717" cy="526211"/>
              </a:xfrm>
              <a:prstGeom prst="ellipse">
                <a:avLst/>
              </a:prstGeom>
              <a:blipFill>
                <a:blip r:embed="rId8"/>
                <a:stretch>
                  <a:fillRect l="-652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Straight Connector 48"/>
          <p:cNvCxnSpPr/>
          <p:nvPr/>
        </p:nvCxnSpPr>
        <p:spPr>
          <a:xfrm flipV="1">
            <a:off x="6096735" y="290710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/>
          <p:cNvSpPr/>
          <p:nvPr/>
        </p:nvSpPr>
        <p:spPr>
          <a:xfrm>
            <a:off x="6047539" y="3200955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1" name="Straight Connector 50"/>
          <p:cNvCxnSpPr/>
          <p:nvPr/>
        </p:nvCxnSpPr>
        <p:spPr>
          <a:xfrm flipV="1">
            <a:off x="10320923" y="290710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10262654" y="3222882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Flowchart: Alternate Process 52"/>
          <p:cNvSpPr/>
          <p:nvPr/>
        </p:nvSpPr>
        <p:spPr>
          <a:xfrm>
            <a:off x="10424654" y="3016526"/>
            <a:ext cx="1555993" cy="476858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‘properties’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dict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 flipV="1">
            <a:off x="10320923" y="3330421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Flowchart: Alternate Process 61"/>
          <p:cNvSpPr/>
          <p:nvPr/>
        </p:nvSpPr>
        <p:spPr>
          <a:xfrm>
            <a:off x="9035586" y="3696428"/>
            <a:ext cx="2570673" cy="2712467"/>
          </a:xfrm>
          <a:prstGeom prst="flowChartAlternateProcess">
            <a:avLst/>
          </a:prstGeom>
          <a:noFill/>
          <a:ln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da-DK" sz="1300" smtClean="0">
                <a:solidFill>
                  <a:schemeClr val="tx1"/>
                </a:solidFill>
                <a:latin typeface="Latin Modern"/>
              </a:rPr>
              <a:t>Dictionary with geographic identifiers. The dictionary might include more than one identifer (</a:t>
            </a:r>
            <a:r>
              <a:rPr lang="da-DK" sz="1300" i="1" smtClean="0">
                <a:solidFill>
                  <a:srgbClr val="002060"/>
                </a:solidFill>
                <a:latin typeface="Latin Modern"/>
              </a:rPr>
              <a:t>key</a:t>
            </a:r>
            <a:r>
              <a:rPr lang="da-DK" sz="1300" smtClean="0">
                <a:solidFill>
                  <a:schemeClr val="tx1"/>
                </a:solidFill>
                <a:latin typeface="Latin Modern"/>
              </a:rPr>
              <a:t>). For instance, the data might include both ‘municipality’ and ‘region’ data:</a:t>
            </a:r>
          </a:p>
          <a:p>
            <a:pPr algn="just"/>
            <a:endParaRPr lang="da-DK" sz="1300" smtClean="0">
              <a:solidFill>
                <a:schemeClr val="tx1"/>
              </a:solidFill>
              <a:latin typeface="Latin Modern"/>
            </a:endParaRPr>
          </a:p>
          <a:p>
            <a:pPr algn="ctr"/>
            <a:endParaRPr lang="da-DK" sz="1300" dirty="0">
              <a:solidFill>
                <a:schemeClr val="tx1"/>
              </a:solidFill>
              <a:latin typeface="Latin Modern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3" name="TextBox 62"/>
              <p:cNvSpPr txBox="1"/>
              <p:nvPr/>
            </p:nvSpPr>
            <p:spPr>
              <a:xfrm>
                <a:off x="9035586" y="5408762"/>
                <a:ext cx="2570673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{</m:t>
                          </m:r>
                        </m:e>
                        <m:sup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𝐾𝑂𝑀𝑁𝐴𝑉</m:t>
                      </m:r>
                      <m:sSup>
                        <m:sSup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nor/>
                        </m:rPr>
                        <a:rPr lang="en-US" sz="1200" b="0" i="0" smtClean="0">
                          <a:latin typeface="Cambria Math" panose="02040503050406030204" pitchFamily="18" charset="0"/>
                        </a:rPr>
                        <m:t>'</m:t>
                      </m:r>
                      <m:r>
                        <m:rPr>
                          <m:nor/>
                        </m:rPr>
                        <a:rPr lang="en-US" sz="1200" b="0" i="0" smtClean="0">
                          <a:latin typeface="Cambria Math" panose="02040503050406030204" pitchFamily="18" charset="0"/>
                        </a:rPr>
                        <m:t>K</m:t>
                      </m:r>
                      <m:r>
                        <m:rPr>
                          <m:nor/>
                        </m:rPr>
                        <a:rPr lang="en-US" sz="1200" b="0" i="0" smtClean="0">
                          <a:latin typeface="Cambria Math" panose="02040503050406030204" pitchFamily="18" charset="0"/>
                        </a:rPr>
                        <m:t>ø</m:t>
                      </m:r>
                      <m:r>
                        <m:rPr>
                          <m:nor/>
                        </m:rPr>
                        <a:rPr lang="en-US" sz="1200" b="0" i="0" smtClean="0">
                          <a:latin typeface="Cambria Math" panose="02040503050406030204" pitchFamily="18" charset="0"/>
                        </a:rPr>
                        <m:t>benhav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′, </m:t>
                      </m:r>
                    </m:oMath>
                    <m:oMath xmlns:m="http://schemas.openxmlformats.org/officeDocument/2006/math"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𝑟𝑒𝑔𝑖𝑜</m:t>
                      </m:r>
                      <m:sSup>
                        <m:sSup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:′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𝐻𝑜𝑣𝑒𝑑𝑠𝑡𝑎𝑑𝑒𝑛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′} </m:t>
                      </m:r>
                    </m:oMath>
                  </m:oMathPara>
                </a14:m>
                <a:endParaRPr lang="en-GB" sz="1200" i="1">
                  <a:latin typeface="Latin Modern"/>
                </a:endParaRPr>
              </a:p>
            </p:txBody>
          </p:sp>
        </mc:Choice>
        <mc:Fallback>
          <p:sp>
            <p:nvSpPr>
              <p:cNvPr id="63" name="TextBox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5586" y="5408762"/>
                <a:ext cx="2570673" cy="477054"/>
              </a:xfrm>
              <a:prstGeom prst="rect">
                <a:avLst/>
              </a:prstGeom>
              <a:blipFill>
                <a:blip r:embed="rId9"/>
                <a:stretch>
                  <a:fillRect b="-126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Straight Connector 63"/>
          <p:cNvCxnSpPr/>
          <p:nvPr/>
        </p:nvCxnSpPr>
        <p:spPr>
          <a:xfrm flipH="1" flipV="1">
            <a:off x="6098870" y="3300329"/>
            <a:ext cx="0" cy="603192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H="1">
            <a:off x="1894069" y="3894895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V="1">
            <a:off x="1902107" y="3886269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Flowchart: Alternate Process 67"/>
          <p:cNvSpPr/>
          <p:nvPr/>
        </p:nvSpPr>
        <p:spPr>
          <a:xfrm>
            <a:off x="407347" y="4030616"/>
            <a:ext cx="1403763" cy="450865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‘type’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str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1840579" y="4242022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0" name="Straight Connector 69"/>
          <p:cNvCxnSpPr/>
          <p:nvPr/>
        </p:nvCxnSpPr>
        <p:spPr>
          <a:xfrm flipV="1">
            <a:off x="1902107" y="431384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Flowchart: Alternate Process 70"/>
          <p:cNvSpPr/>
          <p:nvPr/>
        </p:nvSpPr>
        <p:spPr>
          <a:xfrm>
            <a:off x="597509" y="4671738"/>
            <a:ext cx="2570673" cy="1838328"/>
          </a:xfrm>
          <a:prstGeom prst="flowChartAlternateProcess">
            <a:avLst/>
          </a:prstGeom>
          <a:noFill/>
          <a:ln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da-DK" sz="1300" smtClean="0">
                <a:solidFill>
                  <a:schemeClr val="tx1"/>
                </a:solidFill>
                <a:latin typeface="Latin Modern"/>
              </a:rPr>
              <a:t>Specifies the geographic shape that ‘coordinates’ refers to. Should be either ‘Polygon’ or ‘MultiPolygon’. </a:t>
            </a:r>
            <a:endParaRPr lang="da-DK" sz="1300" dirty="0">
              <a:solidFill>
                <a:schemeClr val="tx1"/>
              </a:solidFill>
              <a:latin typeface="Latin Modern"/>
            </a:endParaRPr>
          </a:p>
        </p:txBody>
      </p:sp>
      <p:cxnSp>
        <p:nvCxnSpPr>
          <p:cNvPr id="72" name="Straight Connector 71"/>
          <p:cNvCxnSpPr/>
          <p:nvPr/>
        </p:nvCxnSpPr>
        <p:spPr>
          <a:xfrm flipV="1">
            <a:off x="6096735" y="3885474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72"/>
          <p:cNvSpPr/>
          <p:nvPr/>
        </p:nvSpPr>
        <p:spPr>
          <a:xfrm>
            <a:off x="6047114" y="4238519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Flowchart: Alternate Process 73"/>
          <p:cNvSpPr/>
          <p:nvPr/>
        </p:nvSpPr>
        <p:spPr>
          <a:xfrm>
            <a:off x="6214841" y="4044486"/>
            <a:ext cx="1554671" cy="450865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‘coordinates’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list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 flipV="1">
            <a:off x="6098155" y="431384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owchart: Alternate Process 75"/>
          <p:cNvSpPr/>
          <p:nvPr/>
        </p:nvSpPr>
        <p:spPr>
          <a:xfrm>
            <a:off x="4819560" y="4679065"/>
            <a:ext cx="2570673" cy="1838328"/>
          </a:xfrm>
          <a:prstGeom prst="flowChartAlternateProcess">
            <a:avLst/>
          </a:prstGeom>
          <a:noFill/>
          <a:ln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da-DK" sz="1300" smtClean="0">
                <a:solidFill>
                  <a:schemeClr val="tx1"/>
                </a:solidFill>
                <a:latin typeface="Latin Modern"/>
              </a:rPr>
              <a:t>Specifies the coordinates that are plotted in the map. The notation is slightly different depending on whether ‘type = Polygon’ or ‘MultiPolygon’..</a:t>
            </a:r>
            <a:endParaRPr lang="da-DK" sz="1300" dirty="0">
              <a:solidFill>
                <a:schemeClr val="tx1"/>
              </a:solidFill>
              <a:latin typeface="Latin Modern"/>
            </a:endParaRPr>
          </a:p>
        </p:txBody>
      </p:sp>
    </p:spTree>
    <p:extLst>
      <p:ext uri="{BB962C8B-B14F-4D97-AF65-F5344CB8AC3E}">
        <p14:creationId xmlns:p14="http://schemas.microsoft.com/office/powerpoint/2010/main" val="3267459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Alternate Process 2"/>
          <p:cNvSpPr/>
          <p:nvPr/>
        </p:nvSpPr>
        <p:spPr>
          <a:xfrm>
            <a:off x="5220472" y="517585"/>
            <a:ext cx="1781528" cy="366818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GeoJSON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dict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sp>
        <p:nvSpPr>
          <p:cNvPr id="4" name="Oval 3"/>
          <p:cNvSpPr/>
          <p:nvPr/>
        </p:nvSpPr>
        <p:spPr>
          <a:xfrm>
            <a:off x="6047114" y="1010964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1825061" y="1057834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833687" y="1057834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883235" y="1057834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181502" y="1264848"/>
            <a:ext cx="54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…</a:t>
            </a:r>
            <a:endParaRPr lang="en-GB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Oval 16"/>
              <p:cNvSpPr/>
              <p:nvPr/>
            </p:nvSpPr>
            <p:spPr>
              <a:xfrm>
                <a:off x="1250393" y="1190386"/>
                <a:ext cx="560717" cy="526211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17" name="Oval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0393" y="1190386"/>
                <a:ext cx="560717" cy="526211"/>
              </a:xfrm>
              <a:prstGeom prst="ellipse">
                <a:avLst/>
              </a:prstGeom>
              <a:blipFill>
                <a:blip r:embed="rId3"/>
                <a:stretch>
                  <a:fillRect l="-652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Oval 17"/>
              <p:cNvSpPr/>
              <p:nvPr/>
            </p:nvSpPr>
            <p:spPr>
              <a:xfrm>
                <a:off x="2288870" y="1194643"/>
                <a:ext cx="560717" cy="526211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𝑐𝑟𝑠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18" name="Oval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8870" y="1194643"/>
                <a:ext cx="560717" cy="526211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Connector 18"/>
          <p:cNvCxnSpPr/>
          <p:nvPr/>
        </p:nvCxnSpPr>
        <p:spPr>
          <a:xfrm flipV="1">
            <a:off x="6111236" y="113058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Alternate Process 19"/>
          <p:cNvSpPr/>
          <p:nvPr/>
        </p:nvSpPr>
        <p:spPr>
          <a:xfrm>
            <a:off x="6216876" y="1341466"/>
            <a:ext cx="1683307" cy="317794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‘features’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list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V="1">
            <a:off x="6097599" y="150036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1894069" y="1882840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885443" y="1874215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055740" y="1424737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0" name="Straight Connector 29"/>
          <p:cNvCxnSpPr/>
          <p:nvPr/>
        </p:nvCxnSpPr>
        <p:spPr>
          <a:xfrm flipV="1">
            <a:off x="2883235" y="1882840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Oval 30"/>
              <p:cNvSpPr/>
              <p:nvPr/>
            </p:nvSpPr>
            <p:spPr>
              <a:xfrm>
                <a:off x="1552165" y="2120616"/>
                <a:ext cx="288414" cy="332496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31" name="Oval 3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2165" y="2120616"/>
                <a:ext cx="288414" cy="332496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Oval 31"/>
              <p:cNvSpPr/>
              <p:nvPr/>
            </p:nvSpPr>
            <p:spPr>
              <a:xfrm>
                <a:off x="2559174" y="2127524"/>
                <a:ext cx="288414" cy="332496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32" name="Oval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9174" y="2127524"/>
                <a:ext cx="288414" cy="332496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/>
          <p:cNvSpPr txBox="1"/>
          <p:nvPr/>
        </p:nvSpPr>
        <p:spPr>
          <a:xfrm>
            <a:off x="4182485" y="2044827"/>
            <a:ext cx="54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…</a:t>
            </a:r>
            <a:endParaRPr lang="en-GB"/>
          </a:p>
        </p:txBody>
      </p:sp>
      <p:cxnSp>
        <p:nvCxnSpPr>
          <p:cNvPr id="34" name="Straight Connector 33"/>
          <p:cNvCxnSpPr/>
          <p:nvPr/>
        </p:nvCxnSpPr>
        <p:spPr>
          <a:xfrm flipV="1">
            <a:off x="6101114" y="1882840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6107496" y="1882840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10312297" y="1882840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7" name="Oval 36"/>
              <p:cNvSpPr/>
              <p:nvPr/>
            </p:nvSpPr>
            <p:spPr>
              <a:xfrm>
                <a:off x="10023883" y="2128651"/>
                <a:ext cx="288414" cy="332496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37" name="Oval 3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3883" y="2128651"/>
                <a:ext cx="288414" cy="332496"/>
              </a:xfrm>
              <a:prstGeom prst="ellipse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TextBox 37"/>
          <p:cNvSpPr txBox="1"/>
          <p:nvPr/>
        </p:nvSpPr>
        <p:spPr>
          <a:xfrm>
            <a:off x="8186562" y="2077345"/>
            <a:ext cx="54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…</a:t>
            </a:r>
            <a:endParaRPr lang="en-GB"/>
          </a:p>
        </p:txBody>
      </p:sp>
      <p:sp>
        <p:nvSpPr>
          <p:cNvPr id="40" name="Flowchart: Alternate Process 39"/>
          <p:cNvSpPr/>
          <p:nvPr/>
        </p:nvSpPr>
        <p:spPr>
          <a:xfrm>
            <a:off x="6214841" y="2139495"/>
            <a:ext cx="1683307" cy="317794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gi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dict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6050934" y="2249911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lowchart: Alternate Process 41"/>
          <p:cNvSpPr/>
          <p:nvPr/>
        </p:nvSpPr>
        <p:spPr>
          <a:xfrm>
            <a:off x="6259645" y="3104989"/>
            <a:ext cx="1403763" cy="450865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‘geometry’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dict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 flipH="1" flipV="1">
            <a:off x="6098870" y="2321163"/>
            <a:ext cx="0" cy="603192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1885443" y="2915729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6098870" y="2915729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1882846" y="290710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Oval 47"/>
              <p:cNvSpPr/>
              <p:nvPr/>
            </p:nvSpPr>
            <p:spPr>
              <a:xfrm>
                <a:off x="1254272" y="3042640"/>
                <a:ext cx="560717" cy="526211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48" name="Oval 4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4272" y="3042640"/>
                <a:ext cx="560717" cy="526211"/>
              </a:xfrm>
              <a:prstGeom prst="ellipse">
                <a:avLst/>
              </a:prstGeom>
              <a:blipFill>
                <a:blip r:embed="rId8"/>
                <a:stretch>
                  <a:fillRect l="-652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Straight Connector 48"/>
          <p:cNvCxnSpPr/>
          <p:nvPr/>
        </p:nvCxnSpPr>
        <p:spPr>
          <a:xfrm flipV="1">
            <a:off x="6096735" y="290710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/>
          <p:cNvSpPr/>
          <p:nvPr/>
        </p:nvSpPr>
        <p:spPr>
          <a:xfrm>
            <a:off x="6047539" y="3200955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1" name="Straight Connector 50"/>
          <p:cNvCxnSpPr/>
          <p:nvPr/>
        </p:nvCxnSpPr>
        <p:spPr>
          <a:xfrm flipV="1">
            <a:off x="10320923" y="290710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10262654" y="3222882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Flowchart: Alternate Process 52"/>
          <p:cNvSpPr/>
          <p:nvPr/>
        </p:nvSpPr>
        <p:spPr>
          <a:xfrm>
            <a:off x="10424654" y="3016526"/>
            <a:ext cx="1555993" cy="476858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smtClean="0">
                <a:solidFill>
                  <a:schemeClr val="tx1"/>
                </a:solidFill>
                <a:latin typeface="Latin Modern"/>
              </a:rPr>
              <a:t>‘properties’ 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(</a:t>
            </a:r>
            <a:r>
              <a:rPr lang="da-DK" sz="1600" b="1" i="1" smtClean="0">
                <a:solidFill>
                  <a:srgbClr val="002060"/>
                </a:solidFill>
                <a:latin typeface="Latin Modern"/>
              </a:rPr>
              <a:t>dict</a:t>
            </a:r>
            <a:r>
              <a:rPr lang="da-DK" sz="1600" b="1" i="1" smtClean="0">
                <a:solidFill>
                  <a:schemeClr val="tx1"/>
                </a:solidFill>
                <a:latin typeface="Latin Modern"/>
              </a:rPr>
              <a:t>)</a:t>
            </a:r>
            <a:endParaRPr lang="da-DK" sz="1600" b="1" i="1" dirty="0">
              <a:solidFill>
                <a:schemeClr val="tx1"/>
              </a:solidFill>
              <a:latin typeface="Latin Modern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 flipV="1">
            <a:off x="10320923" y="3330421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Flowchart: Alternate Process 61"/>
          <p:cNvSpPr/>
          <p:nvPr/>
        </p:nvSpPr>
        <p:spPr>
          <a:xfrm>
            <a:off x="9035586" y="3696428"/>
            <a:ext cx="2570673" cy="2712467"/>
          </a:xfrm>
          <a:prstGeom prst="flowChartAlternateProcess">
            <a:avLst/>
          </a:prstGeom>
          <a:noFill/>
          <a:ln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da-DK" sz="1300" smtClean="0">
                <a:solidFill>
                  <a:schemeClr val="tx1"/>
                </a:solidFill>
                <a:latin typeface="Latin Modern"/>
              </a:rPr>
              <a:t>Dictionary with geographic identifiers. The dictionary might include more than one identifer (</a:t>
            </a:r>
            <a:r>
              <a:rPr lang="da-DK" sz="1300" i="1" smtClean="0">
                <a:solidFill>
                  <a:srgbClr val="002060"/>
                </a:solidFill>
                <a:latin typeface="Latin Modern"/>
              </a:rPr>
              <a:t>key</a:t>
            </a:r>
            <a:r>
              <a:rPr lang="da-DK" sz="1300" smtClean="0">
                <a:solidFill>
                  <a:schemeClr val="tx1"/>
                </a:solidFill>
                <a:latin typeface="Latin Modern"/>
              </a:rPr>
              <a:t>). For instance, the data might include both ‘municipality’ and ‘region’ data:</a:t>
            </a:r>
          </a:p>
          <a:p>
            <a:pPr algn="just"/>
            <a:endParaRPr lang="da-DK" sz="1300" smtClean="0">
              <a:solidFill>
                <a:schemeClr val="tx1"/>
              </a:solidFill>
              <a:latin typeface="Latin Modern"/>
            </a:endParaRPr>
          </a:p>
          <a:p>
            <a:pPr algn="ctr"/>
            <a:endParaRPr lang="da-DK" sz="1300" dirty="0">
              <a:solidFill>
                <a:schemeClr val="tx1"/>
              </a:solidFill>
              <a:latin typeface="Latin Modern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3" name="TextBox 62"/>
              <p:cNvSpPr txBox="1"/>
              <p:nvPr/>
            </p:nvSpPr>
            <p:spPr>
              <a:xfrm>
                <a:off x="9035586" y="5408762"/>
                <a:ext cx="2570673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{</m:t>
                          </m:r>
                        </m:e>
                        <m:sup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𝐾𝑂𝑀𝑁𝐴𝑉</m:t>
                      </m:r>
                      <m:sSup>
                        <m:sSup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m:rPr>
                          <m:nor/>
                        </m:rPr>
                        <a:rPr lang="en-US" sz="1200" b="0" i="0" smtClean="0">
                          <a:latin typeface="Cambria Math" panose="02040503050406030204" pitchFamily="18" charset="0"/>
                        </a:rPr>
                        <m:t>'</m:t>
                      </m:r>
                      <m:r>
                        <m:rPr>
                          <m:nor/>
                        </m:rPr>
                        <a:rPr lang="en-US" sz="1200" b="0" i="0" smtClean="0">
                          <a:latin typeface="Cambria Math" panose="02040503050406030204" pitchFamily="18" charset="0"/>
                        </a:rPr>
                        <m:t>K</m:t>
                      </m:r>
                      <m:r>
                        <m:rPr>
                          <m:nor/>
                        </m:rPr>
                        <a:rPr lang="en-US" sz="1200" b="0" i="0" smtClean="0">
                          <a:latin typeface="Cambria Math" panose="02040503050406030204" pitchFamily="18" charset="0"/>
                        </a:rPr>
                        <m:t>ø</m:t>
                      </m:r>
                      <m:r>
                        <m:rPr>
                          <m:nor/>
                        </m:rPr>
                        <a:rPr lang="en-US" sz="1200" b="0" i="0" smtClean="0">
                          <a:latin typeface="Cambria Math" panose="02040503050406030204" pitchFamily="18" charset="0"/>
                        </a:rPr>
                        <m:t>benhav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′, </m:t>
                      </m:r>
                    </m:oMath>
                    <m:oMath xmlns:m="http://schemas.openxmlformats.org/officeDocument/2006/math"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𝑟𝑒𝑔𝑖𝑜</m:t>
                      </m:r>
                      <m:sSup>
                        <m:sSup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:′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𝐻𝑜𝑣𝑒𝑑𝑠𝑡𝑎𝑑𝑒𝑛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′} </m:t>
                      </m:r>
                    </m:oMath>
                  </m:oMathPara>
                </a14:m>
                <a:endParaRPr lang="en-GB" sz="1200" i="1">
                  <a:latin typeface="Latin Modern"/>
                </a:endParaRPr>
              </a:p>
            </p:txBody>
          </p:sp>
        </mc:Choice>
        <mc:Fallback>
          <p:sp>
            <p:nvSpPr>
              <p:cNvPr id="63" name="TextBox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5586" y="5408762"/>
                <a:ext cx="2570673" cy="477054"/>
              </a:xfrm>
              <a:prstGeom prst="rect">
                <a:avLst/>
              </a:prstGeom>
              <a:blipFill>
                <a:blip r:embed="rId9"/>
                <a:stretch>
                  <a:fillRect b="-126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Straight Connector 63"/>
          <p:cNvCxnSpPr/>
          <p:nvPr/>
        </p:nvCxnSpPr>
        <p:spPr>
          <a:xfrm flipH="1" flipV="1">
            <a:off x="6098870" y="3300329"/>
            <a:ext cx="0" cy="603192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H="1">
            <a:off x="1894069" y="3894895"/>
            <a:ext cx="4213427" cy="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V="1">
            <a:off x="1902107" y="3886269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flipV="1">
            <a:off x="6096735" y="3885474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5" name="Oval 54"/>
              <p:cNvSpPr/>
              <p:nvPr/>
            </p:nvSpPr>
            <p:spPr>
              <a:xfrm>
                <a:off x="1258431" y="3934114"/>
                <a:ext cx="560717" cy="526211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55" name="Oval 5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8431" y="3934114"/>
                <a:ext cx="560717" cy="526211"/>
              </a:xfrm>
              <a:prstGeom prst="ellipse">
                <a:avLst/>
              </a:prstGeom>
              <a:blipFill>
                <a:blip r:embed="rId10"/>
                <a:stretch>
                  <a:fillRect l="-543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6" name="Oval 55"/>
              <p:cNvSpPr/>
              <p:nvPr/>
            </p:nvSpPr>
            <p:spPr>
              <a:xfrm>
                <a:off x="6214841" y="3934114"/>
                <a:ext cx="1074480" cy="526211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en-US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𝑐𝑜𝑜𝑟𝑑𝑖𝑛𝑎𝑡𝑒𝑠</m:t>
                      </m:r>
                      <m:r>
                        <a:rPr lang="da-DK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56" name="Oval 5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4841" y="3934114"/>
                <a:ext cx="1074480" cy="526211"/>
              </a:xfrm>
              <a:prstGeom prst="ellipse">
                <a:avLst/>
              </a:prstGeom>
              <a:blipFill>
                <a:blip r:embed="rId11"/>
                <a:stretch>
                  <a:fillRect l="-339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Oval 1"/>
          <p:cNvSpPr/>
          <p:nvPr/>
        </p:nvSpPr>
        <p:spPr>
          <a:xfrm>
            <a:off x="8536998" y="2085163"/>
            <a:ext cx="2163350" cy="545085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7" name="Straight Connector 56"/>
          <p:cNvCxnSpPr/>
          <p:nvPr/>
        </p:nvCxnSpPr>
        <p:spPr>
          <a:xfrm flipV="1">
            <a:off x="9393303" y="1870143"/>
            <a:ext cx="0" cy="369780"/>
          </a:xfrm>
          <a:prstGeom prst="line">
            <a:avLst/>
          </a:prstGeom>
          <a:ln w="28575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8" name="Oval 57"/>
              <p:cNvSpPr/>
              <p:nvPr/>
            </p:nvSpPr>
            <p:spPr>
              <a:xfrm>
                <a:off x="8727220" y="2158547"/>
                <a:ext cx="891453" cy="332496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13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en-GB" sz="1300"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58" name="Oval 5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7220" y="2158547"/>
                <a:ext cx="891453" cy="332496"/>
              </a:xfrm>
              <a:prstGeom prst="ellipse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49259250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271</Words>
  <Application>Microsoft Office PowerPoint</Application>
  <PresentationFormat>Widescreen</PresentationFormat>
  <Paragraphs>41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</vt:lpstr>
      <vt:lpstr>Calibri</vt:lpstr>
      <vt:lpstr>Cambria Math</vt:lpstr>
      <vt:lpstr>Latin Modern</vt:lpstr>
      <vt:lpstr>Microsoft New Tai Lue</vt:lpstr>
      <vt:lpstr>Palatino Linotype</vt:lpstr>
      <vt:lpstr>Times New Roman</vt:lpstr>
      <vt:lpstr>Wingdings</vt:lpstr>
      <vt:lpstr>Brugerdefineret design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2022-01-27T11:44:09Z</dcterms:created>
  <dcterms:modified xsi:type="dcterms:W3CDTF">2022-01-27T12:22:52Z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